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78" r:id="rId3"/>
    <p:sldId id="258" r:id="rId4"/>
    <p:sldId id="260" r:id="rId5"/>
    <p:sldId id="259" r:id="rId6"/>
    <p:sldId id="265" r:id="rId7"/>
    <p:sldId id="266" r:id="rId8"/>
    <p:sldId id="269" r:id="rId9"/>
    <p:sldId id="270" r:id="rId10"/>
    <p:sldId id="272" r:id="rId11"/>
    <p:sldId id="273" r:id="rId12"/>
    <p:sldId id="274" r:id="rId13"/>
    <p:sldId id="275" r:id="rId14"/>
    <p:sldId id="276"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28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14938" y="1214438"/>
            <a:ext cx="6753224"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5214938" y="3602038"/>
            <a:ext cx="675322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6D79ED-3FA7-4EF8-964B-EB8BCFAB02F8}"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5/28/2021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5/28/2021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5/28/2021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276D79ED-3FA7-4EF8-964B-EB8BCFAB02F8}" type="datetimeFigureOut">
              <a:rPr lang="en-US" smtClean="0"/>
              <a:t>5/28/2021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C6F12CB2-7F2C-47B9-AE70-22A94B49F233}" type="slidenum">
              <a:rPr lang="en-US" smtClean="0"/>
              <a:t>‹#›</a:t>
            </a:fld>
            <a:endParaRPr lang="en-US"/>
          </a:p>
        </p:txBody>
      </p:sp>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python-programming-language/" TargetMode="External"/><Relationship Id="rId2" Type="http://schemas.openxmlformats.org/officeDocument/2006/relationships/hyperlink" Target="https://www.geeksforgeeks.org/javascript-tutorial/" TargetMode="Externa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www.geeksforgeeks.org/c-programming-languag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www.paxtechnica.org/" TargetMode="External"/><Relationship Id="rId3" Type="http://schemas.openxmlformats.org/officeDocument/2006/relationships/hyperlink" Target="https://internetofthingsagenda.techtarget.com/definition/Internet-of-Things-IoT" TargetMode="External"/><Relationship Id="rId7" Type="http://schemas.openxmlformats.org/officeDocument/2006/relationships/hyperlink" Target="http://www.geeksforgeeks.org/" TargetMode="External"/><Relationship Id="rId2" Type="http://schemas.openxmlformats.org/officeDocument/2006/relationships/hyperlink" Target="https://www.guru99.com/" TargetMode="External"/><Relationship Id="rId1" Type="http://schemas.openxmlformats.org/officeDocument/2006/relationships/slideLayout" Target="../slideLayouts/slideLayout7.xml"/><Relationship Id="rId6" Type="http://schemas.openxmlformats.org/officeDocument/2006/relationships/hyperlink" Target="http://www.zdnet.com/" TargetMode="External"/><Relationship Id="rId5" Type="http://schemas.openxmlformats.org/officeDocument/2006/relationships/hyperlink" Target="http://www.edureka.com/" TargetMode="External"/><Relationship Id="rId4" Type="http://schemas.openxmlformats.org/officeDocument/2006/relationships/hyperlink" Target="http://www.networkworld.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2419" y="836761"/>
            <a:ext cx="10219055" cy="1994487"/>
          </a:xfrm>
        </p:spPr>
        <p:txBody>
          <a:bodyPr>
            <a:normAutofit/>
          </a:bodyPr>
          <a:lstStyle/>
          <a:p>
            <a:r>
              <a:rPr lang="en-IN" altLang="en-US" sz="4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IN" altLang="en-US" sz="48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THE INTERNET</a:t>
            </a:r>
            <a:br>
              <a:rPr lang="en-IN" altLang="en-US" sz="48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IN" altLang="en-US" sz="48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OF  THINGS</a:t>
            </a:r>
          </a:p>
        </p:txBody>
      </p:sp>
      <p:sp>
        <p:nvSpPr>
          <p:cNvPr id="3" name="Text Box 2"/>
          <p:cNvSpPr txBox="1"/>
          <p:nvPr/>
        </p:nvSpPr>
        <p:spPr>
          <a:xfrm>
            <a:off x="9618453" y="5143368"/>
            <a:ext cx="2573547" cy="1323439"/>
          </a:xfrm>
          <a:prstGeom prst="rect">
            <a:avLst/>
          </a:prstGeom>
          <a:noFill/>
        </p:spPr>
        <p:txBody>
          <a:bodyPr wrap="square" rtlCol="0">
            <a:spAutoFit/>
          </a:bodyPr>
          <a:lstStyle/>
          <a:p>
            <a:r>
              <a:rPr lang="en-IN" altLang="en-US"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ALVIN VARGHESE</a:t>
            </a:r>
          </a:p>
          <a:p>
            <a:r>
              <a:rPr lang="en-IN" altLang="en-US"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ROLL NO. : 12</a:t>
            </a:r>
          </a:p>
          <a:p>
            <a:r>
              <a:rPr lang="en-IN" altLang="en-US"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CSE-A</a:t>
            </a:r>
          </a:p>
          <a:p>
            <a:r>
              <a:rPr lang="en-IN" altLang="en-US"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DATE : 28/05/2021</a:t>
            </a:r>
          </a:p>
        </p:txBody>
      </p:sp>
      <p:sp>
        <p:nvSpPr>
          <p:cNvPr id="4" name="Date Placeholder 3">
            <a:extLst>
              <a:ext uri="{FF2B5EF4-FFF2-40B4-BE49-F238E27FC236}">
                <a16:creationId xmlns:a16="http://schemas.microsoft.com/office/drawing/2014/main" id="{8EE3BF82-0183-4D89-A27C-E72E11C4838D}"/>
              </a:ext>
            </a:extLst>
          </p:cNvPr>
          <p:cNvSpPr>
            <a:spLocks noGrp="1"/>
          </p:cNvSpPr>
          <p:nvPr>
            <p:ph type="dt" sz="half" idx="10"/>
          </p:nvPr>
        </p:nvSpPr>
        <p:spPr>
          <a:xfrm>
            <a:off x="337868" y="6543471"/>
            <a:ext cx="2743200" cy="365125"/>
          </a:xfrm>
        </p:spPr>
        <p:txBody>
          <a:bodyPr/>
          <a:lstStyle/>
          <a:p>
            <a:r>
              <a:rPr lang="en-US" dirty="0"/>
              <a:t>12/02/2021</a:t>
            </a:r>
          </a:p>
        </p:txBody>
      </p:sp>
      <p:sp>
        <p:nvSpPr>
          <p:cNvPr id="5" name="TextBox 4">
            <a:extLst>
              <a:ext uri="{FF2B5EF4-FFF2-40B4-BE49-F238E27FC236}">
                <a16:creationId xmlns:a16="http://schemas.microsoft.com/office/drawing/2014/main" id="{5DB360A9-8A67-4B19-A79D-784A609F2369}"/>
              </a:ext>
            </a:extLst>
          </p:cNvPr>
          <p:cNvSpPr txBox="1"/>
          <p:nvPr/>
        </p:nvSpPr>
        <p:spPr>
          <a:xfrm>
            <a:off x="7297947" y="2615589"/>
            <a:ext cx="2320506" cy="830997"/>
          </a:xfrm>
          <a:prstGeom prst="rect">
            <a:avLst/>
          </a:prstGeom>
          <a:noFill/>
        </p:spPr>
        <p:txBody>
          <a:bodyPr wrap="square" rtlCol="0">
            <a:spAutoFit/>
          </a:bodyPr>
          <a:lstStyle/>
          <a:p>
            <a:r>
              <a:rPr lang="en-I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27D101-E53B-4D2B-B121-F911A721C274}"/>
              </a:ext>
            </a:extLst>
          </p:cNvPr>
          <p:cNvSpPr>
            <a:spLocks noGrp="1"/>
          </p:cNvSpPr>
          <p:nvPr>
            <p:ph type="sldNum" sz="quarter" idx="12"/>
          </p:nvPr>
        </p:nvSpPr>
        <p:spPr>
          <a:xfrm>
            <a:off x="3938848" y="5920396"/>
            <a:ext cx="2743200" cy="365125"/>
          </a:xfrm>
        </p:spPr>
        <p:txBody>
          <a:bodyPr/>
          <a:lstStyle/>
          <a:p>
            <a:pPr algn="ctr"/>
            <a:r>
              <a:rPr lang="en-US" dirty="0"/>
              <a:t>14</a:t>
            </a:r>
          </a:p>
        </p:txBody>
      </p:sp>
      <p:sp>
        <p:nvSpPr>
          <p:cNvPr id="3" name="TextBox 2">
            <a:extLst>
              <a:ext uri="{FF2B5EF4-FFF2-40B4-BE49-F238E27FC236}">
                <a16:creationId xmlns:a16="http://schemas.microsoft.com/office/drawing/2014/main" id="{3EDA8D4A-22F1-4E56-9E3F-F1E8B450F3DF}"/>
              </a:ext>
            </a:extLst>
          </p:cNvPr>
          <p:cNvSpPr txBox="1"/>
          <p:nvPr/>
        </p:nvSpPr>
        <p:spPr>
          <a:xfrm>
            <a:off x="324198" y="847898"/>
            <a:ext cx="6059976" cy="4524315"/>
          </a:xfrm>
          <a:prstGeom prst="rect">
            <a:avLst/>
          </a:prstGeom>
          <a:noFill/>
        </p:spPr>
        <p:txBody>
          <a:bodyPr wrap="square" rtlCol="0">
            <a:spAutoFit/>
          </a:bodyPr>
          <a:lstStyle/>
          <a:p>
            <a:endParaRPr lang="en-US" b="1" dirty="0"/>
          </a:p>
          <a:p>
            <a:endParaRPr lang="en-US" b="1" dirty="0"/>
          </a:p>
          <a:p>
            <a:pPr marL="285750" indent="-285750">
              <a:buFont typeface="Wingdings" panose="05000000000000000000" pitchFamily="2" charset="2"/>
              <a:buChar char="Ø"/>
            </a:pPr>
            <a:r>
              <a:rPr lang="en-US" dirty="0"/>
              <a:t>The internet of things helps people live and work smarter, as well as gain complete control over their lives. </a:t>
            </a:r>
          </a:p>
          <a:p>
            <a:endParaRPr lang="en-US" dirty="0"/>
          </a:p>
          <a:p>
            <a:pPr marL="285750" indent="-285750">
              <a:buFont typeface="Wingdings" panose="05000000000000000000" pitchFamily="2" charset="2"/>
              <a:buChar char="Ø"/>
            </a:pPr>
            <a:r>
              <a:rPr lang="en-US" dirty="0"/>
              <a:t> IoT provides businesses with a real-time look into how their systems really work, delivering insights into everything from the performance of machines to supply chain and logistics operations.</a:t>
            </a:r>
          </a:p>
          <a:p>
            <a:endParaRPr lang="en-US" dirty="0"/>
          </a:p>
          <a:p>
            <a:pPr marL="285750" indent="-285750">
              <a:buFont typeface="Wingdings" panose="05000000000000000000" pitchFamily="2" charset="2"/>
              <a:buChar char="Ø"/>
            </a:pPr>
            <a:r>
              <a:rPr lang="en-US" dirty="0"/>
              <a:t>IoT enables companies to automate processes and reduce labor costs. It also cuts down on waste and improves service delivery, making it less expensive to manufacture and deliver goods, as well as offering transparency into customer transactions.</a:t>
            </a:r>
          </a:p>
        </p:txBody>
      </p:sp>
      <p:sp>
        <p:nvSpPr>
          <p:cNvPr id="4" name="TextBox 3">
            <a:extLst>
              <a:ext uri="{FF2B5EF4-FFF2-40B4-BE49-F238E27FC236}">
                <a16:creationId xmlns:a16="http://schemas.microsoft.com/office/drawing/2014/main" id="{35A0B1AA-A999-4DB9-AAC1-EC7E644CA223}"/>
              </a:ext>
            </a:extLst>
          </p:cNvPr>
          <p:cNvSpPr txBox="1"/>
          <p:nvPr/>
        </p:nvSpPr>
        <p:spPr>
          <a:xfrm>
            <a:off x="731521" y="572479"/>
            <a:ext cx="7157259" cy="800219"/>
          </a:xfrm>
          <a:prstGeom prst="rect">
            <a:avLst/>
          </a:prstGeom>
          <a:noFill/>
        </p:spPr>
        <p:txBody>
          <a:bodyPr wrap="square" rtlCol="0">
            <a:spAutoFit/>
          </a:bodyPr>
          <a:lstStyle/>
          <a:p>
            <a:r>
              <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Why IoT is important</a:t>
            </a:r>
          </a:p>
          <a:p>
            <a:endParaRPr lang="en-IN" dirty="0"/>
          </a:p>
        </p:txBody>
      </p:sp>
      <p:pic>
        <p:nvPicPr>
          <p:cNvPr id="3074" name="Picture 2" descr="Image result for importance of iot gif">
            <a:extLst>
              <a:ext uri="{FF2B5EF4-FFF2-40B4-BE49-F238E27FC236}">
                <a16:creationId xmlns:a16="http://schemas.microsoft.com/office/drawing/2014/main" id="{FD6C1A87-4665-46AB-9FC2-3C41CA572B5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07633" y="1072342"/>
            <a:ext cx="5260169" cy="441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8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3297F6-6024-4F6E-8B48-F4CC858687AC}"/>
              </a:ext>
            </a:extLst>
          </p:cNvPr>
          <p:cNvSpPr>
            <a:spLocks noGrp="1"/>
          </p:cNvSpPr>
          <p:nvPr>
            <p:ph type="sldNum" sz="quarter" idx="12"/>
          </p:nvPr>
        </p:nvSpPr>
        <p:spPr>
          <a:xfrm>
            <a:off x="3997036" y="5903500"/>
            <a:ext cx="2743200" cy="365125"/>
          </a:xfrm>
        </p:spPr>
        <p:txBody>
          <a:bodyPr/>
          <a:lstStyle/>
          <a:p>
            <a:pPr algn="ctr"/>
            <a:r>
              <a:rPr lang="en-US" dirty="0"/>
              <a:t>15</a:t>
            </a:r>
          </a:p>
        </p:txBody>
      </p:sp>
      <p:sp>
        <p:nvSpPr>
          <p:cNvPr id="3" name="TextBox 2">
            <a:extLst>
              <a:ext uri="{FF2B5EF4-FFF2-40B4-BE49-F238E27FC236}">
                <a16:creationId xmlns:a16="http://schemas.microsoft.com/office/drawing/2014/main" id="{9AB5D779-9B47-4496-8CE2-99ED9031887C}"/>
              </a:ext>
            </a:extLst>
          </p:cNvPr>
          <p:cNvSpPr txBox="1"/>
          <p:nvPr/>
        </p:nvSpPr>
        <p:spPr>
          <a:xfrm>
            <a:off x="182881" y="878776"/>
            <a:ext cx="7315200" cy="5293757"/>
          </a:xfrm>
          <a:prstGeom prst="rect">
            <a:avLst/>
          </a:prstGeom>
          <a:noFill/>
        </p:spPr>
        <p:txBody>
          <a:bodyPr wrap="square" rtlCol="0">
            <a:spAutoFit/>
          </a:bodyPr>
          <a:lstStyle/>
          <a:p>
            <a:pPr fontAlgn="base"/>
            <a:endParaRPr lang="en-US" sz="2000" dirty="0">
              <a:latin typeface="Arial" panose="020B0604020202020204" pitchFamily="34" charset="0"/>
              <a:cs typeface="Arial" panose="020B0604020202020204" pitchFamily="34" charset="0"/>
            </a:endParaRPr>
          </a:p>
          <a:p>
            <a:pPr marL="342900" indent="-342900" fontAlgn="base">
              <a:buAutoNum type="arabicPeriod"/>
            </a:pPr>
            <a:r>
              <a:rPr lang="en-US" sz="2000" b="1" dirty="0">
                <a:latin typeface="Arial" panose="020B0604020202020204" pitchFamily="34" charset="0"/>
                <a:cs typeface="Arial" panose="020B0604020202020204" pitchFamily="34" charset="0"/>
              </a:rPr>
              <a:t>Know Your Network: </a:t>
            </a:r>
            <a:r>
              <a:rPr lang="en-US" sz="2000" dirty="0">
                <a:latin typeface="Arial" panose="020B0604020202020204" pitchFamily="34" charset="0"/>
                <a:cs typeface="Arial" panose="020B0604020202020204" pitchFamily="34" charset="0"/>
              </a:rPr>
              <a:t>The string connecting all your IoT devices is the internet. You don’t need to know the A-Z of the internet before you start. But knowing the basics and learning along the way is a must. </a:t>
            </a:r>
          </a:p>
          <a:p>
            <a:pPr fontAlgn="base"/>
            <a:endParaRPr lang="en-US" sz="2000" dirty="0">
              <a:latin typeface="Arial" panose="020B0604020202020204" pitchFamily="34" charset="0"/>
              <a:cs typeface="Arial" panose="020B0604020202020204" pitchFamily="34" charset="0"/>
            </a:endParaRPr>
          </a:p>
          <a:p>
            <a:pPr fontAlgn="base"/>
            <a:r>
              <a:rPr lang="en-US" sz="2000" b="1" dirty="0">
                <a:latin typeface="Arial" panose="020B0604020202020204" pitchFamily="34" charset="0"/>
                <a:cs typeface="Arial" panose="020B0604020202020204" pitchFamily="34" charset="0"/>
              </a:rPr>
              <a:t>2. Sharpen Your Programming Language</a:t>
            </a:r>
            <a:r>
              <a:rPr lang="en-US" sz="2000" dirty="0">
                <a:latin typeface="Arial" panose="020B0604020202020204" pitchFamily="34" charset="0"/>
                <a:cs typeface="Arial" panose="020B0604020202020204" pitchFamily="34" charset="0"/>
              </a:rPr>
              <a:t>:  In</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IoT, </a:t>
            </a:r>
            <a:r>
              <a:rPr lang="en-US" sz="2000" u="sng" dirty="0">
                <a:latin typeface="Arial" panose="020B0604020202020204" pitchFamily="34" charset="0"/>
                <a:cs typeface="Arial" panose="020B0604020202020204" pitchFamily="34" charset="0"/>
                <a:hlinkClick r:id="rId2"/>
              </a:rPr>
              <a:t>JavaScript</a:t>
            </a:r>
            <a:r>
              <a:rPr lang="en-US" sz="2000" dirty="0">
                <a:latin typeface="Arial" panose="020B0604020202020204" pitchFamily="34" charset="0"/>
                <a:cs typeface="Arial" panose="020B0604020202020204" pitchFamily="34" charset="0"/>
              </a:rPr>
              <a:t> and </a:t>
            </a:r>
            <a:r>
              <a:rPr lang="en-US" sz="2000" u="sng" dirty="0">
                <a:latin typeface="Arial" panose="020B0604020202020204" pitchFamily="34" charset="0"/>
                <a:cs typeface="Arial" panose="020B0604020202020204" pitchFamily="34" charset="0"/>
                <a:hlinkClick r:id="rId3"/>
              </a:rPr>
              <a:t>Python</a:t>
            </a:r>
            <a:r>
              <a:rPr lang="en-US" sz="2000" dirty="0">
                <a:latin typeface="Arial" panose="020B0604020202020204" pitchFamily="34" charset="0"/>
                <a:cs typeface="Arial" panose="020B0604020202020204" pitchFamily="34" charset="0"/>
              </a:rPr>
              <a:t> are becoming popular . However, the most important language for IoT projects remains to be </a:t>
            </a:r>
            <a:r>
              <a:rPr lang="en-US" sz="2000" u="sng" dirty="0">
                <a:latin typeface="Arial" panose="020B0604020202020204" pitchFamily="34" charset="0"/>
                <a:cs typeface="Arial" panose="020B0604020202020204" pitchFamily="34" charset="0"/>
                <a:hlinkClick r:id="rId4"/>
              </a:rPr>
              <a:t>C</a:t>
            </a:r>
            <a:r>
              <a:rPr lang="en-US" sz="2000" u="sng"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p>
          <a:p>
            <a:pPr fontAlgn="base"/>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3. Machine learning and </a:t>
            </a:r>
            <a:r>
              <a:rPr lang="en-US" sz="2000" b="1" u="sng" dirty="0">
                <a:latin typeface="Arial" panose="020B0604020202020204" pitchFamily="34" charset="0"/>
                <a:cs typeface="Arial" panose="020B0604020202020204" pitchFamily="34" charset="0"/>
              </a:rPr>
              <a:t>AI</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IoT devices accumulate enormous amounts of data through sensors. Once your device gathers data , it need someone to make sense of that </a:t>
            </a:r>
            <a:r>
              <a:rPr lang="en-US" sz="2000" dirty="0" err="1">
                <a:latin typeface="Arial" panose="020B0604020202020204" pitchFamily="34" charset="0"/>
                <a:cs typeface="Arial" panose="020B0604020202020204" pitchFamily="34" charset="0"/>
              </a:rPr>
              <a:t>data.Here</a:t>
            </a:r>
            <a:r>
              <a:rPr lang="en-US" sz="2000" dirty="0">
                <a:latin typeface="Arial" panose="020B0604020202020204" pitchFamily="34" charset="0"/>
                <a:cs typeface="Arial" panose="020B0604020202020204" pitchFamily="34" charset="0"/>
              </a:rPr>
              <a:t>, Machine Learning and AI come to the rescue. Tesla self-driving car is one such example where IoT and AI come together to save the world. </a:t>
            </a:r>
          </a:p>
          <a:p>
            <a:pPr fontAlgn="base"/>
            <a:endParaRPr lang="en-IN" dirty="0"/>
          </a:p>
        </p:txBody>
      </p:sp>
      <p:pic>
        <p:nvPicPr>
          <p:cNvPr id="4099" name="Picture 3" descr="Image result for coding gif cartoon">
            <a:extLst>
              <a:ext uri="{FF2B5EF4-FFF2-40B4-BE49-F238E27FC236}">
                <a16:creationId xmlns:a16="http://schemas.microsoft.com/office/drawing/2014/main" id="{93173022-6B25-47CA-B13A-46DF4C00E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207" y="1587730"/>
            <a:ext cx="4499957" cy="33749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175326-295F-4C69-A51C-1316A0E91D5F}"/>
              </a:ext>
            </a:extLst>
          </p:cNvPr>
          <p:cNvSpPr txBox="1"/>
          <p:nvPr/>
        </p:nvSpPr>
        <p:spPr>
          <a:xfrm>
            <a:off x="2093422" y="321019"/>
            <a:ext cx="9692640" cy="461665"/>
          </a:xfrm>
          <a:prstGeom prst="rect">
            <a:avLst/>
          </a:prstGeom>
          <a:noFill/>
        </p:spPr>
        <p:txBody>
          <a:bodyPr wrap="square" rtlCol="0">
            <a:spAutoFit/>
          </a:bodyPr>
          <a:lstStyle/>
          <a:p>
            <a:r>
              <a:rPr lang="en-IN" sz="2400" b="1" dirty="0">
                <a:solidFill>
                  <a:schemeClr val="bg1"/>
                </a:solidFill>
                <a:latin typeface="Arial" panose="020B0604020202020204" pitchFamily="34" charset="0"/>
                <a:cs typeface="Arial" panose="020B0604020202020204" pitchFamily="34" charset="0"/>
              </a:rPr>
              <a:t>HOW TO START AS A COMPUTER SCIENCE STUDENT</a:t>
            </a:r>
          </a:p>
        </p:txBody>
      </p:sp>
    </p:spTree>
    <p:extLst>
      <p:ext uri="{BB962C8B-B14F-4D97-AF65-F5344CB8AC3E}">
        <p14:creationId xmlns:p14="http://schemas.microsoft.com/office/powerpoint/2010/main" val="240573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90DB8-4325-4922-B22C-E8F674281AE1}"/>
              </a:ext>
            </a:extLst>
          </p:cNvPr>
          <p:cNvSpPr>
            <a:spLocks noGrp="1"/>
          </p:cNvSpPr>
          <p:nvPr>
            <p:ph type="sldNum" sz="quarter" idx="12"/>
          </p:nvPr>
        </p:nvSpPr>
        <p:spPr>
          <a:xfrm>
            <a:off x="4005349" y="5869102"/>
            <a:ext cx="2743200" cy="365125"/>
          </a:xfrm>
        </p:spPr>
        <p:txBody>
          <a:bodyPr/>
          <a:lstStyle/>
          <a:p>
            <a:pPr algn="ctr"/>
            <a:r>
              <a:rPr lang="en-US" dirty="0"/>
              <a:t>16</a:t>
            </a:r>
          </a:p>
        </p:txBody>
      </p:sp>
      <p:sp>
        <p:nvSpPr>
          <p:cNvPr id="3" name="TextBox 2">
            <a:extLst>
              <a:ext uri="{FF2B5EF4-FFF2-40B4-BE49-F238E27FC236}">
                <a16:creationId xmlns:a16="http://schemas.microsoft.com/office/drawing/2014/main" id="{E4723791-29E7-494B-93F6-2EC7F3207670}"/>
              </a:ext>
            </a:extLst>
          </p:cNvPr>
          <p:cNvSpPr txBox="1"/>
          <p:nvPr/>
        </p:nvSpPr>
        <p:spPr>
          <a:xfrm>
            <a:off x="232757" y="806335"/>
            <a:ext cx="7381701" cy="5601533"/>
          </a:xfrm>
          <a:prstGeom prst="rect">
            <a:avLst/>
          </a:prstGeom>
          <a:noFill/>
        </p:spPr>
        <p:txBody>
          <a:bodyPr wrap="square" rtlCol="0">
            <a:spAutoFit/>
          </a:bodyPr>
          <a:lstStyle/>
          <a:p>
            <a:pPr fontAlgn="base"/>
            <a:r>
              <a:rPr lang="en-US" sz="2000" b="1" dirty="0">
                <a:latin typeface="Arial" panose="020B0604020202020204" pitchFamily="34" charset="0"/>
                <a:cs typeface="Arial" panose="020B0604020202020204" pitchFamily="34" charset="0"/>
              </a:rPr>
              <a:t>4. Keep Calm and Stay Secure: </a:t>
            </a:r>
            <a:r>
              <a:rPr lang="en-US" sz="2000" dirty="0">
                <a:latin typeface="Arial" panose="020B0604020202020204" pitchFamily="34" charset="0"/>
                <a:cs typeface="Arial" panose="020B0604020202020204" pitchFamily="34" charset="0"/>
              </a:rPr>
              <a:t>IoT connects you to a lot of devices. It also exchanges information from your smartphone to IoT enabled .Security should be considered in each phase of the project</a:t>
            </a:r>
          </a:p>
          <a:p>
            <a:pPr fontAlgn="base"/>
            <a:endParaRPr lang="en-US" sz="2000" b="1" dirty="0">
              <a:latin typeface="Arial" panose="020B0604020202020204" pitchFamily="34" charset="0"/>
              <a:cs typeface="Arial" panose="020B0604020202020204" pitchFamily="34" charset="0"/>
            </a:endParaRPr>
          </a:p>
          <a:p>
            <a:pPr fontAlgn="base"/>
            <a:r>
              <a:rPr lang="en-US" sz="2000" b="1" dirty="0">
                <a:latin typeface="Arial" panose="020B0604020202020204" pitchFamily="34" charset="0"/>
                <a:cs typeface="Arial" panose="020B0604020202020204" pitchFamily="34" charset="0"/>
              </a:rPr>
              <a:t>5. Start Small: </a:t>
            </a:r>
            <a:r>
              <a:rPr lang="en-US" sz="2000" dirty="0">
                <a:latin typeface="Arial" panose="020B0604020202020204" pitchFamily="34" charset="0"/>
                <a:cs typeface="Arial" panose="020B0604020202020204" pitchFamily="34" charset="0"/>
              </a:rPr>
              <a:t>Don’t start trying to build a self-driving car. This is quite ambitious, but it will stress you out.</a:t>
            </a:r>
          </a:p>
          <a:p>
            <a:pPr fontAlgn="base"/>
            <a:r>
              <a:rPr lang="en-US" sz="2000" dirty="0">
                <a:latin typeface="Arial" panose="020B0604020202020204" pitchFamily="34" charset="0"/>
                <a:cs typeface="Arial" panose="020B0604020202020204" pitchFamily="34" charset="0"/>
              </a:rPr>
              <a:t> </a:t>
            </a:r>
          </a:p>
          <a:p>
            <a:pPr marL="285750" indent="-28575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As “Hello world” is to programming, “Hello </a:t>
            </a:r>
            <a:r>
              <a:rPr lang="en-US" sz="2000" dirty="0" err="1">
                <a:latin typeface="Arial" panose="020B0604020202020204" pitchFamily="34" charset="0"/>
                <a:cs typeface="Arial" panose="020B0604020202020204" pitchFamily="34" charset="0"/>
              </a:rPr>
              <a:t>blinky</a:t>
            </a:r>
            <a:r>
              <a:rPr lang="en-US" sz="2000" dirty="0">
                <a:latin typeface="Arial" panose="020B0604020202020204" pitchFamily="34" charset="0"/>
                <a:cs typeface="Arial" panose="020B0604020202020204" pitchFamily="34" charset="0"/>
              </a:rPr>
              <a:t>” is to IoT. It is a simple project to make an LED blinking app and connect it to your IoT device. When you can make such small projects you can go bigger and better.</a:t>
            </a:r>
          </a:p>
          <a:p>
            <a:pPr fontAlgn="base"/>
            <a:endParaRPr lang="en-US" sz="2000" dirty="0">
              <a:latin typeface="Arial" panose="020B0604020202020204" pitchFamily="34" charset="0"/>
              <a:cs typeface="Arial" panose="020B0604020202020204" pitchFamily="34" charset="0"/>
            </a:endParaRPr>
          </a:p>
          <a:p>
            <a:pPr fontAlgn="base"/>
            <a:r>
              <a:rPr lang="en-US" sz="2000" b="1" dirty="0">
                <a:latin typeface="Arial" panose="020B0604020202020204" pitchFamily="34" charset="0"/>
                <a:cs typeface="Arial" panose="020B0604020202020204" pitchFamily="34" charset="0"/>
              </a:rPr>
              <a:t>6. Keep Yourself Updated: </a:t>
            </a:r>
            <a:r>
              <a:rPr lang="en-US" sz="2000" dirty="0">
                <a:latin typeface="Arial" panose="020B0604020202020204" pitchFamily="34" charset="0"/>
                <a:cs typeface="Arial" panose="020B0604020202020204" pitchFamily="34" charset="0"/>
              </a:rPr>
              <a:t>IoT is changing every day with lightning speed. From one language to another, from one security measure to another, it’s vital to be updated about all current trends. </a:t>
            </a:r>
          </a:p>
          <a:p>
            <a:endParaRPr lang="en-IN" dirty="0"/>
          </a:p>
        </p:txBody>
      </p:sp>
      <p:pic>
        <p:nvPicPr>
          <p:cNvPr id="5122" name="Picture 2" descr="Image result for iot blink gif">
            <a:extLst>
              <a:ext uri="{FF2B5EF4-FFF2-40B4-BE49-F238E27FC236}">
                <a16:creationId xmlns:a16="http://schemas.microsoft.com/office/drawing/2014/main" id="{8C4CB7A2-EBD0-4EB9-9CDC-9187608842D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14458" y="1704109"/>
            <a:ext cx="4231588" cy="2843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365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D0ACEF-DCBF-4919-AFDA-9E45BF47B223}"/>
              </a:ext>
            </a:extLst>
          </p:cNvPr>
          <p:cNvSpPr>
            <a:spLocks noGrp="1"/>
          </p:cNvSpPr>
          <p:nvPr>
            <p:ph type="sldNum" sz="quarter" idx="12"/>
          </p:nvPr>
        </p:nvSpPr>
        <p:spPr>
          <a:xfrm>
            <a:off x="3972098" y="5874211"/>
            <a:ext cx="2743200" cy="365125"/>
          </a:xfrm>
        </p:spPr>
        <p:txBody>
          <a:bodyPr/>
          <a:lstStyle/>
          <a:p>
            <a:pPr algn="ctr"/>
            <a:r>
              <a:rPr lang="en-US" dirty="0"/>
              <a:t>17</a:t>
            </a:r>
          </a:p>
        </p:txBody>
      </p:sp>
      <p:sp>
        <p:nvSpPr>
          <p:cNvPr id="3" name="TextBox 2">
            <a:extLst>
              <a:ext uri="{FF2B5EF4-FFF2-40B4-BE49-F238E27FC236}">
                <a16:creationId xmlns:a16="http://schemas.microsoft.com/office/drawing/2014/main" id="{7CC29DAB-97FD-4F38-A166-25CE51518223}"/>
              </a:ext>
            </a:extLst>
          </p:cNvPr>
          <p:cNvSpPr txBox="1"/>
          <p:nvPr/>
        </p:nvSpPr>
        <p:spPr>
          <a:xfrm>
            <a:off x="3888971" y="872836"/>
            <a:ext cx="4414058" cy="523220"/>
          </a:xfrm>
          <a:prstGeom prst="rect">
            <a:avLst/>
          </a:prstGeom>
          <a:noFill/>
        </p:spPr>
        <p:txBody>
          <a:bodyPr wrap="square" rtlCol="0">
            <a:spAutoFit/>
          </a:bodyPr>
          <a:lstStyle/>
          <a:p>
            <a:pPr algn="ctr"/>
            <a:r>
              <a:rPr lang="en-IN"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CONCLUSION</a:t>
            </a:r>
          </a:p>
        </p:txBody>
      </p:sp>
      <p:sp>
        <p:nvSpPr>
          <p:cNvPr id="4" name="TextBox 3">
            <a:extLst>
              <a:ext uri="{FF2B5EF4-FFF2-40B4-BE49-F238E27FC236}">
                <a16:creationId xmlns:a16="http://schemas.microsoft.com/office/drawing/2014/main" id="{108A5131-C038-427D-9162-E35C76FEC970}"/>
              </a:ext>
            </a:extLst>
          </p:cNvPr>
          <p:cNvSpPr txBox="1"/>
          <p:nvPr/>
        </p:nvSpPr>
        <p:spPr>
          <a:xfrm>
            <a:off x="929640" y="1936865"/>
            <a:ext cx="10332720" cy="255454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In conclusion, the Internet of Things is closer to being implemented than the average person would think. Most of the necessary technological advances needed for it have already been made, and some manufacturers and agencies have already begun implementing a small-scale version of it.</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 The main reasons why it has not truly been implemented is the impact it will have on the legal, ethical, security and social fields . But all these challenges can be overcome using the emerging technology itself. </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9933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FD25C-B4E0-4AA5-9713-83F676C0CBBB}"/>
              </a:ext>
            </a:extLst>
          </p:cNvPr>
          <p:cNvSpPr>
            <a:spLocks noGrp="1"/>
          </p:cNvSpPr>
          <p:nvPr>
            <p:ph type="sldNum" sz="quarter" idx="12"/>
          </p:nvPr>
        </p:nvSpPr>
        <p:spPr>
          <a:xfrm>
            <a:off x="3988723" y="5837550"/>
            <a:ext cx="2743200" cy="365125"/>
          </a:xfrm>
        </p:spPr>
        <p:txBody>
          <a:bodyPr/>
          <a:lstStyle/>
          <a:p>
            <a:pPr algn="ctr"/>
            <a:r>
              <a:rPr lang="en-US" dirty="0"/>
              <a:t>18</a:t>
            </a:r>
          </a:p>
        </p:txBody>
      </p:sp>
      <p:sp>
        <p:nvSpPr>
          <p:cNvPr id="3" name="TextBox 2">
            <a:extLst>
              <a:ext uri="{FF2B5EF4-FFF2-40B4-BE49-F238E27FC236}">
                <a16:creationId xmlns:a16="http://schemas.microsoft.com/office/drawing/2014/main" id="{0943E186-BFF1-4359-B99E-08F8DF9BF1AF}"/>
              </a:ext>
            </a:extLst>
          </p:cNvPr>
          <p:cNvSpPr txBox="1"/>
          <p:nvPr/>
        </p:nvSpPr>
        <p:spPr>
          <a:xfrm>
            <a:off x="548640" y="655325"/>
            <a:ext cx="4563687" cy="523220"/>
          </a:xfrm>
          <a:prstGeom prst="rect">
            <a:avLst/>
          </a:prstGeom>
          <a:noFill/>
        </p:spPr>
        <p:txBody>
          <a:bodyPr wrap="square" rtlCol="0">
            <a:spAutoFit/>
          </a:bodyPr>
          <a:lstStyle/>
          <a:p>
            <a:r>
              <a:rPr lang="en-IN" sz="2800" b="1" dirty="0">
                <a:solidFill>
                  <a:schemeClr val="bg1"/>
                </a:solidFill>
                <a:latin typeface="Arial" panose="020B0604020202020204" pitchFamily="34" charset="0"/>
                <a:cs typeface="Arial" panose="020B0604020202020204" pitchFamily="34" charset="0"/>
              </a:rPr>
              <a:t>REFERENCE:</a:t>
            </a:r>
          </a:p>
        </p:txBody>
      </p:sp>
      <p:sp>
        <p:nvSpPr>
          <p:cNvPr id="4" name="TextBox 3">
            <a:extLst>
              <a:ext uri="{FF2B5EF4-FFF2-40B4-BE49-F238E27FC236}">
                <a16:creationId xmlns:a16="http://schemas.microsoft.com/office/drawing/2014/main" id="{DCDD0208-F767-49C6-900A-05BC35500403}"/>
              </a:ext>
            </a:extLst>
          </p:cNvPr>
          <p:cNvSpPr txBox="1"/>
          <p:nvPr/>
        </p:nvSpPr>
        <p:spPr>
          <a:xfrm>
            <a:off x="548640" y="1659178"/>
            <a:ext cx="8803178" cy="4801314"/>
          </a:xfrm>
          <a:prstGeom prst="rect">
            <a:avLst/>
          </a:prstGeom>
          <a:noFill/>
        </p:spPr>
        <p:txBody>
          <a:bodyPr wrap="square" rtlCol="0">
            <a:spAutoFit/>
          </a:bodyPr>
          <a:lstStyle/>
          <a:p>
            <a:pPr marL="285750" indent="-285750">
              <a:buFont typeface="Wingdings" panose="05000000000000000000" pitchFamily="2" charset="2"/>
              <a:buChar char="Ø"/>
            </a:pPr>
            <a:r>
              <a:rPr lang="en-IN" dirty="0">
                <a:hlinkClick r:id="rId2"/>
              </a:rPr>
              <a:t>https://www.guru99.com</a:t>
            </a:r>
            <a:endParaRPr lang="en-IN" dirty="0"/>
          </a:p>
          <a:p>
            <a:endParaRPr lang="en-IN" dirty="0"/>
          </a:p>
          <a:p>
            <a:pPr marL="285750" indent="-285750">
              <a:buFont typeface="Wingdings" panose="05000000000000000000" pitchFamily="2" charset="2"/>
              <a:buChar char="Ø"/>
            </a:pPr>
            <a:r>
              <a:rPr lang="en-IN" dirty="0">
                <a:hlinkClick r:id="rId3"/>
              </a:rPr>
              <a:t>https://internetofthingsagenda.techtarget.com/definition/Internet-of-Things-IoT</a:t>
            </a:r>
            <a:endParaRPr lang="en-IN" dirty="0"/>
          </a:p>
          <a:p>
            <a:endParaRPr lang="en-IN" dirty="0"/>
          </a:p>
          <a:p>
            <a:pPr marL="285750" indent="-285750">
              <a:buFont typeface="Wingdings" panose="05000000000000000000" pitchFamily="2" charset="2"/>
              <a:buChar char="Ø"/>
            </a:pPr>
            <a:r>
              <a:rPr lang="en-IN" dirty="0">
                <a:hlinkClick r:id="rId4"/>
              </a:rPr>
              <a:t>www.networkworld.com</a:t>
            </a:r>
            <a:endParaRPr lang="en-IN" dirty="0"/>
          </a:p>
          <a:p>
            <a:endParaRPr lang="en-IN" dirty="0"/>
          </a:p>
          <a:p>
            <a:pPr marL="285750" indent="-285750">
              <a:buFont typeface="Wingdings" panose="05000000000000000000" pitchFamily="2" charset="2"/>
              <a:buChar char="Ø"/>
            </a:pPr>
            <a:r>
              <a:rPr lang="en-IN" dirty="0">
                <a:hlinkClick r:id="rId5"/>
              </a:rPr>
              <a:t>www.edureka.com</a:t>
            </a:r>
            <a:endParaRPr lang="en-IN" dirty="0"/>
          </a:p>
          <a:p>
            <a:endParaRPr lang="en-IN" dirty="0"/>
          </a:p>
          <a:p>
            <a:pPr marL="285750" indent="-285750">
              <a:buFont typeface="Wingdings" panose="05000000000000000000" pitchFamily="2" charset="2"/>
              <a:buChar char="Ø"/>
            </a:pPr>
            <a:r>
              <a:rPr lang="en-IN" dirty="0">
                <a:hlinkClick r:id="rId6"/>
              </a:rPr>
              <a:t>www.zdnet.com</a:t>
            </a:r>
            <a:endParaRPr lang="en-IN" dirty="0"/>
          </a:p>
          <a:p>
            <a:endParaRPr lang="en-IN" dirty="0"/>
          </a:p>
          <a:p>
            <a:pPr marL="285750" indent="-285750">
              <a:buFont typeface="Wingdings" panose="05000000000000000000" pitchFamily="2" charset="2"/>
              <a:buChar char="Ø"/>
            </a:pPr>
            <a:r>
              <a:rPr lang="en-IN" dirty="0">
                <a:hlinkClick r:id="rId7"/>
              </a:rPr>
              <a:t>www.geeksforgeeks.org</a:t>
            </a:r>
            <a:endParaRPr lang="en-IN" dirty="0"/>
          </a:p>
          <a:p>
            <a:endParaRPr lang="en-IN" dirty="0"/>
          </a:p>
          <a:p>
            <a:pPr marL="285750" indent="-285750">
              <a:buFont typeface="Wingdings" panose="05000000000000000000" pitchFamily="2" charset="2"/>
              <a:buChar char="Ø"/>
            </a:pPr>
            <a:r>
              <a:rPr lang="en-IN" dirty="0">
                <a:hlinkClick r:id="rId8"/>
              </a:rPr>
              <a:t>www.paxtechnica.org</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195151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6A53D9-5209-4C6E-B272-F092E0006B76}"/>
              </a:ext>
            </a:extLst>
          </p:cNvPr>
          <p:cNvSpPr>
            <a:spLocks noGrp="1"/>
          </p:cNvSpPr>
          <p:nvPr>
            <p:ph type="sldNum" sz="quarter" idx="12"/>
          </p:nvPr>
        </p:nvSpPr>
        <p:spPr/>
        <p:txBody>
          <a:bodyPr/>
          <a:lstStyle/>
          <a:p>
            <a:fld id="{C6F12CB2-7F2C-47B9-AE70-22A94B49F233}" type="slidenum">
              <a:rPr lang="en-US" smtClean="0"/>
              <a:t>15</a:t>
            </a:fld>
            <a:endParaRPr lang="en-US"/>
          </a:p>
        </p:txBody>
      </p:sp>
      <p:sp>
        <p:nvSpPr>
          <p:cNvPr id="3" name="TextBox 2">
            <a:extLst>
              <a:ext uri="{FF2B5EF4-FFF2-40B4-BE49-F238E27FC236}">
                <a16:creationId xmlns:a16="http://schemas.microsoft.com/office/drawing/2014/main" id="{8ED9D1BA-4D4B-45F4-85F4-D010D07E9826}"/>
              </a:ext>
            </a:extLst>
          </p:cNvPr>
          <p:cNvSpPr txBox="1"/>
          <p:nvPr/>
        </p:nvSpPr>
        <p:spPr>
          <a:xfrm>
            <a:off x="3859876" y="2505670"/>
            <a:ext cx="4750724" cy="92333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IN" sz="5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00121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A3D66C-4ACB-4873-82E3-150AAAF325A9}"/>
              </a:ext>
            </a:extLst>
          </p:cNvPr>
          <p:cNvSpPr>
            <a:spLocks noGrp="1"/>
          </p:cNvSpPr>
          <p:nvPr>
            <p:ph type="sldNum" sz="quarter" idx="12"/>
          </p:nvPr>
        </p:nvSpPr>
        <p:spPr/>
        <p:txBody>
          <a:bodyPr/>
          <a:lstStyle/>
          <a:p>
            <a:fld id="{C6F12CB2-7F2C-47B9-AE70-22A94B49F233}" type="slidenum">
              <a:rPr lang="en-US" smtClean="0"/>
              <a:t>2</a:t>
            </a:fld>
            <a:endParaRPr lang="en-US"/>
          </a:p>
        </p:txBody>
      </p:sp>
      <p:sp>
        <p:nvSpPr>
          <p:cNvPr id="5" name="TextBox 4">
            <a:extLst>
              <a:ext uri="{FF2B5EF4-FFF2-40B4-BE49-F238E27FC236}">
                <a16:creationId xmlns:a16="http://schemas.microsoft.com/office/drawing/2014/main" id="{F0E1E4DC-7755-4384-BB97-7900C922E8D8}"/>
              </a:ext>
            </a:extLst>
          </p:cNvPr>
          <p:cNvSpPr txBox="1"/>
          <p:nvPr/>
        </p:nvSpPr>
        <p:spPr>
          <a:xfrm>
            <a:off x="2651760" y="640393"/>
            <a:ext cx="3812875" cy="523220"/>
          </a:xfrm>
          <a:prstGeom prst="rect">
            <a:avLst/>
          </a:prstGeom>
          <a:noFill/>
        </p:spPr>
        <p:txBody>
          <a:bodyPr wrap="square" rtlCol="0">
            <a:spAutoFit/>
          </a:bodyPr>
          <a:lstStyle/>
          <a:p>
            <a:r>
              <a:rPr lang="en-IN"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CONTENTS</a:t>
            </a:r>
          </a:p>
        </p:txBody>
      </p:sp>
      <p:sp>
        <p:nvSpPr>
          <p:cNvPr id="6" name="TextBox 5">
            <a:extLst>
              <a:ext uri="{FF2B5EF4-FFF2-40B4-BE49-F238E27FC236}">
                <a16:creationId xmlns:a16="http://schemas.microsoft.com/office/drawing/2014/main" id="{E8D4DAD8-87BB-4A47-914D-74A7752AF0D8}"/>
              </a:ext>
            </a:extLst>
          </p:cNvPr>
          <p:cNvSpPr txBox="1"/>
          <p:nvPr/>
        </p:nvSpPr>
        <p:spPr>
          <a:xfrm>
            <a:off x="524487" y="1831780"/>
            <a:ext cx="3149739" cy="4801314"/>
          </a:xfrm>
          <a:prstGeom prst="rect">
            <a:avLst/>
          </a:prstGeom>
          <a:noFill/>
        </p:spPr>
        <p:txBody>
          <a:bodyPr wrap="square" rtlCol="0">
            <a:spAutoFit/>
          </a:bodyPr>
          <a:lstStyle/>
          <a:p>
            <a:pPr marL="342900" indent="-342900">
              <a:buFont typeface="+mj-lt"/>
              <a:buAutoNum type="arabicPeriod"/>
            </a:pPr>
            <a:r>
              <a:rPr lang="en-IN" dirty="0"/>
              <a:t>What is IoT ?</a:t>
            </a:r>
          </a:p>
          <a:p>
            <a:pPr marL="342900" indent="-342900">
              <a:buFont typeface="+mj-lt"/>
              <a:buAutoNum type="arabicPeriod"/>
            </a:pPr>
            <a:endParaRPr lang="en-IN" dirty="0"/>
          </a:p>
          <a:p>
            <a:pPr marL="342900" indent="-342900">
              <a:buFont typeface="+mj-lt"/>
              <a:buAutoNum type="arabicPeriod"/>
            </a:pPr>
            <a:r>
              <a:rPr lang="en-IN" dirty="0"/>
              <a:t>How it works</a:t>
            </a:r>
          </a:p>
          <a:p>
            <a:pPr marL="342900" indent="-342900">
              <a:buFont typeface="+mj-lt"/>
              <a:buAutoNum type="arabicPeriod"/>
            </a:pPr>
            <a:endParaRPr lang="en-IN" dirty="0"/>
          </a:p>
          <a:p>
            <a:pPr marL="342900" indent="-342900">
              <a:buFont typeface="+mj-lt"/>
              <a:buAutoNum type="arabicPeriod"/>
            </a:pPr>
            <a:r>
              <a:rPr lang="en-IN" dirty="0"/>
              <a:t>Components of IoT</a:t>
            </a:r>
          </a:p>
          <a:p>
            <a:pPr marL="342900" indent="-342900">
              <a:buFont typeface="+mj-lt"/>
              <a:buAutoNum type="arabicPeriod"/>
            </a:pPr>
            <a:endParaRPr lang="en-IN" dirty="0"/>
          </a:p>
          <a:p>
            <a:pPr marL="342900" indent="-342900">
              <a:buFont typeface="+mj-lt"/>
              <a:buAutoNum type="arabicPeriod"/>
            </a:pPr>
            <a:r>
              <a:rPr lang="en-IN" dirty="0"/>
              <a:t>Applications of IoT</a:t>
            </a:r>
          </a:p>
          <a:p>
            <a:pPr marL="342900" indent="-342900">
              <a:buFont typeface="+mj-lt"/>
              <a:buAutoNum type="arabicPeriod"/>
            </a:pPr>
            <a:endParaRPr lang="en-IN" dirty="0"/>
          </a:p>
          <a:p>
            <a:pPr marL="342900" indent="-342900">
              <a:buFont typeface="+mj-lt"/>
              <a:buAutoNum type="arabicPeriod"/>
            </a:pPr>
            <a:r>
              <a:rPr lang="en-IN" dirty="0"/>
              <a:t>Challenges of IoT</a:t>
            </a:r>
          </a:p>
          <a:p>
            <a:pPr marL="342900" indent="-342900">
              <a:buFont typeface="+mj-lt"/>
              <a:buAutoNum type="arabicPeriod"/>
            </a:pPr>
            <a:endParaRPr lang="en-IN" dirty="0"/>
          </a:p>
          <a:p>
            <a:pPr marL="342900" indent="-342900">
              <a:buFont typeface="+mj-lt"/>
              <a:buAutoNum type="arabicPeriod"/>
            </a:pPr>
            <a:r>
              <a:rPr lang="en-IN" dirty="0"/>
              <a:t>Advantages of IoT</a:t>
            </a:r>
          </a:p>
          <a:p>
            <a:endParaRPr lang="en-IN" dirty="0"/>
          </a:p>
          <a:p>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endParaRPr lang="en-IN" dirty="0"/>
          </a:p>
        </p:txBody>
      </p:sp>
      <p:sp>
        <p:nvSpPr>
          <p:cNvPr id="7" name="TextBox 6">
            <a:extLst>
              <a:ext uri="{FF2B5EF4-FFF2-40B4-BE49-F238E27FC236}">
                <a16:creationId xmlns:a16="http://schemas.microsoft.com/office/drawing/2014/main" id="{48569D56-B091-4B20-8DC0-7BA7DE56D348}"/>
              </a:ext>
            </a:extLst>
          </p:cNvPr>
          <p:cNvSpPr txBox="1"/>
          <p:nvPr/>
        </p:nvSpPr>
        <p:spPr>
          <a:xfrm>
            <a:off x="4603866" y="1831780"/>
            <a:ext cx="4006734" cy="3416320"/>
          </a:xfrm>
          <a:prstGeom prst="rect">
            <a:avLst/>
          </a:prstGeom>
          <a:noFill/>
        </p:spPr>
        <p:txBody>
          <a:bodyPr wrap="square" rtlCol="0">
            <a:spAutoFit/>
          </a:bodyPr>
          <a:lstStyle/>
          <a:p>
            <a:r>
              <a:rPr lang="en-IN" dirty="0"/>
              <a:t>7. Disadvantages of IoT</a:t>
            </a:r>
          </a:p>
          <a:p>
            <a:pPr marL="342900" indent="-342900">
              <a:buFont typeface="+mj-lt"/>
              <a:buAutoNum type="arabicPeriod"/>
            </a:pPr>
            <a:endParaRPr lang="en-IN" dirty="0"/>
          </a:p>
          <a:p>
            <a:r>
              <a:rPr lang="en-IN" dirty="0"/>
              <a:t>8. How big is IoT</a:t>
            </a:r>
          </a:p>
          <a:p>
            <a:pPr marL="342900" indent="-342900">
              <a:buFont typeface="+mj-lt"/>
              <a:buAutoNum type="arabicPeriod"/>
            </a:pPr>
            <a:endParaRPr lang="en-IN" dirty="0"/>
          </a:p>
          <a:p>
            <a:r>
              <a:rPr lang="en-IN" dirty="0"/>
              <a:t>9. Why is IoT important</a:t>
            </a:r>
          </a:p>
          <a:p>
            <a:r>
              <a:rPr lang="en-IN" dirty="0"/>
              <a:t> </a:t>
            </a:r>
          </a:p>
          <a:p>
            <a:r>
              <a:rPr lang="en-IN" dirty="0"/>
              <a:t>10. How to start as a CS student</a:t>
            </a:r>
          </a:p>
          <a:p>
            <a:pPr marL="342900" indent="-342900">
              <a:buFont typeface="+mj-lt"/>
              <a:buAutoNum type="arabicPeriod"/>
            </a:pPr>
            <a:endParaRPr lang="en-IN" dirty="0"/>
          </a:p>
          <a:p>
            <a:r>
              <a:rPr lang="en-IN" dirty="0"/>
              <a:t>11. Reference</a:t>
            </a:r>
          </a:p>
          <a:p>
            <a:pPr marL="342900" indent="-342900">
              <a:buFont typeface="+mj-lt"/>
              <a:buAutoNum type="arabicPeriod"/>
            </a:pPr>
            <a:endParaRPr lang="en-IN" dirty="0"/>
          </a:p>
          <a:p>
            <a:r>
              <a:rPr lang="en-IN" dirty="0"/>
              <a:t>12. conclusion</a:t>
            </a:r>
          </a:p>
          <a:p>
            <a:endParaRPr lang="en-IN" dirty="0"/>
          </a:p>
        </p:txBody>
      </p:sp>
      <p:pic>
        <p:nvPicPr>
          <p:cNvPr id="7176" name="Picture 8" descr="Image result for internet of things">
            <a:extLst>
              <a:ext uri="{FF2B5EF4-FFF2-40B4-BE49-F238E27FC236}">
                <a16:creationId xmlns:a16="http://schemas.microsoft.com/office/drawing/2014/main" id="{5BD6B4C8-4D4B-46CA-80EA-6B64CA65B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1071715"/>
            <a:ext cx="2628663" cy="397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261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0" y="221615"/>
            <a:ext cx="11595100" cy="961390"/>
          </a:xfrm>
        </p:spPr>
        <p:txBody>
          <a:bodyPr/>
          <a:lstStyle/>
          <a:p>
            <a:pPr algn="l"/>
            <a:r>
              <a:rPr lang="en-IN" altLang="en-US" sz="2800" dirty="0">
                <a:ln>
                  <a:noFill/>
                </a:ln>
                <a:solidFill>
                  <a:schemeClr val="bg1"/>
                </a:solidFill>
                <a:latin typeface="Arial" panose="020B0604020202020204" pitchFamily="34" charset="0"/>
                <a:cs typeface="Arial" panose="020B0604020202020204" pitchFamily="34" charset="0"/>
              </a:rPr>
              <a:t>    </a:t>
            </a:r>
            <a:r>
              <a:rPr lang="en-IN" altLang="en-US" sz="2800" dirty="0">
                <a:ln>
                  <a:noFill/>
                </a:ln>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WHAT IS INTERNET OF THINGS ?</a:t>
            </a:r>
          </a:p>
        </p:txBody>
      </p:sp>
      <p:sp>
        <p:nvSpPr>
          <p:cNvPr id="18" name="Text Placeholder 17"/>
          <p:cNvSpPr>
            <a:spLocks noGrp="1"/>
          </p:cNvSpPr>
          <p:nvPr>
            <p:ph type="body" sz="half" idx="2"/>
          </p:nvPr>
        </p:nvSpPr>
        <p:spPr>
          <a:xfrm>
            <a:off x="140335" y="1433369"/>
            <a:ext cx="6243212" cy="4501606"/>
          </a:xfrm>
        </p:spPr>
        <p:txBody>
          <a:bodyPr>
            <a:normAutofit/>
          </a:bodyPr>
          <a:lstStyle/>
          <a:p>
            <a:pPr marL="342900" indent="-342900">
              <a:buFont typeface="Wingdings" panose="05000000000000000000" charset="0"/>
              <a:buChar char="Ø"/>
            </a:pPr>
            <a:r>
              <a:rPr lang="en-US" sz="2000" dirty="0">
                <a:latin typeface="Arial" panose="020B0604020202020204" pitchFamily="34" charset="0"/>
                <a:cs typeface="Arial" panose="020B0604020202020204" pitchFamily="34" charset="0"/>
              </a:rPr>
              <a:t> The Internet of Things simply means</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taking all the things in the world and connecting them to the internet !</a:t>
            </a:r>
            <a:endParaRPr lang="en-IN" altLang="en-US" sz="2000" dirty="0">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dirty="0">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dirty="0">
                <a:latin typeface="Arial" panose="020B0604020202020204" pitchFamily="34" charset="0"/>
                <a:cs typeface="Arial" panose="020B0604020202020204" pitchFamily="34" charset="0"/>
              </a:rPr>
              <a:t> Internet of Things (IoT) is a network of  "things" that are embedded with software, electronics, network, and sensors that allows these objects to collect and exchange data.</a:t>
            </a:r>
          </a:p>
          <a:p>
            <a:pPr>
              <a:buFont typeface="Wingdings" panose="05000000000000000000" charset="0"/>
            </a:pPr>
            <a:endParaRPr lang="en-IN" altLang="en-US" sz="2000" dirty="0">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dirty="0">
                <a:latin typeface="Arial" panose="020B0604020202020204" pitchFamily="34" charset="0"/>
                <a:cs typeface="Arial" panose="020B0604020202020204" pitchFamily="34" charset="0"/>
              </a:rPr>
              <a:t> The goal of IoT is to extend to internet connectivity from standard devices like computer, mobile, tablet to relatively dumb devices like a toaster.</a:t>
            </a:r>
          </a:p>
        </p:txBody>
      </p:sp>
      <p:sp>
        <p:nvSpPr>
          <p:cNvPr id="3" name="Slide Number Placeholder 2"/>
          <p:cNvSpPr>
            <a:spLocks noGrp="1"/>
          </p:cNvSpPr>
          <p:nvPr>
            <p:ph type="sldNum" sz="quarter" idx="12"/>
          </p:nvPr>
        </p:nvSpPr>
        <p:spPr>
          <a:xfrm>
            <a:off x="3869690" y="5748020"/>
            <a:ext cx="2743200" cy="365125"/>
          </a:xfrm>
        </p:spPr>
        <p:txBody>
          <a:bodyPr/>
          <a:lstStyle/>
          <a:p>
            <a:pPr algn="ctr"/>
            <a:r>
              <a:rPr lang="en-IN" altLang="en-US"/>
              <a:t>1</a:t>
            </a:r>
          </a:p>
        </p:txBody>
      </p:sp>
      <p:pic>
        <p:nvPicPr>
          <p:cNvPr id="8194" name="Picture 2" descr="Image result for internet of things gif">
            <a:extLst>
              <a:ext uri="{FF2B5EF4-FFF2-40B4-BE49-F238E27FC236}">
                <a16:creationId xmlns:a16="http://schemas.microsoft.com/office/drawing/2014/main" id="{8F263C66-F1E8-4187-AB0B-ACD8D39F7BE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71539" y="1795678"/>
            <a:ext cx="5880126" cy="3112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66" y="367030"/>
            <a:ext cx="11351260" cy="827405"/>
          </a:xfrm>
        </p:spPr>
        <p:txBody>
          <a:bodyPr/>
          <a:lstStyle/>
          <a:p>
            <a:pPr algn="l"/>
            <a:r>
              <a:rPr lang="en-IN" altLang="en-US" sz="2800">
                <a:effectLst>
                  <a:outerShdw blurRad="38100" dist="38100" dir="2700000" algn="tl">
                    <a:srgbClr val="000000">
                      <a:alpha val="43137"/>
                    </a:srgbClr>
                  </a:outerShdw>
                </a:effectLst>
                <a:latin typeface="Arial" panose="020B0604020202020204" pitchFamily="34" charset="0"/>
                <a:cs typeface="Arial" panose="020B0604020202020204" pitchFamily="34" charset="0"/>
              </a:rPr>
              <a:t>    HOW IoT WORKS ?</a:t>
            </a:r>
          </a:p>
        </p:txBody>
      </p:sp>
      <p:sp>
        <p:nvSpPr>
          <p:cNvPr id="4" name="Text Placeholder 3"/>
          <p:cNvSpPr>
            <a:spLocks noGrp="1"/>
          </p:cNvSpPr>
          <p:nvPr>
            <p:ph type="body" sz="half" idx="2"/>
          </p:nvPr>
        </p:nvSpPr>
        <p:spPr>
          <a:xfrm>
            <a:off x="66040" y="1576070"/>
            <a:ext cx="7519670" cy="4564380"/>
          </a:xfrm>
        </p:spPr>
        <p:txBody>
          <a:bodyPr>
            <a:normAutofit/>
          </a:bodyPr>
          <a:lstStyle/>
          <a:p>
            <a:pPr marL="342900" indent="-342900">
              <a:buFont typeface="Wingdings" panose="05000000000000000000" charset="0"/>
              <a:buChar char="Ø"/>
            </a:pPr>
            <a:r>
              <a:rPr lang="en-US" sz="2000">
                <a:latin typeface="Arial" panose="020B0604020202020204" pitchFamily="34" charset="0"/>
                <a:cs typeface="Arial" panose="020B0604020202020204" pitchFamily="34" charset="0"/>
              </a:rPr>
              <a:t>The entire IoT process starts with the devices themselves like smartphones, smartwatches, electronic appliances like TV, Washing Machine which helps you to communicate with the </a:t>
            </a:r>
            <a:r>
              <a:rPr lang="en-IN" altLang="en-US" sz="2000">
                <a:latin typeface="Arial" panose="020B0604020202020204" pitchFamily="34" charset="0"/>
                <a:cs typeface="Arial" panose="020B0604020202020204" pitchFamily="34" charset="0"/>
              </a:rPr>
              <a:t>IoT cloud.</a:t>
            </a:r>
            <a:endParaRPr lang="en-US" sz="2000">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US" sz="2000">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US" sz="2000">
                <a:latin typeface="Arial" panose="020B0604020202020204" pitchFamily="34" charset="0"/>
                <a:cs typeface="Arial" panose="020B0604020202020204" pitchFamily="34" charset="0"/>
              </a:rPr>
              <a:t>Once the data gets to the cloud, software processes it and then might decide to perform an action, such as sending an alert or automatically adjusting the sensors/devices without the need for the user.</a:t>
            </a:r>
          </a:p>
          <a:p>
            <a:pPr marL="342900" indent="-342900">
              <a:buFont typeface="Wingdings" panose="05000000000000000000" charset="0"/>
              <a:buChar char="Ø"/>
            </a:pPr>
            <a:endParaRPr lang="en-US" sz="2000">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US" sz="2000">
                <a:latin typeface="Arial" panose="020B0604020202020204" pitchFamily="34" charset="0"/>
                <a:cs typeface="Arial" panose="020B0604020202020204" pitchFamily="34" charset="0"/>
              </a:rPr>
              <a:t>But if the user input is needed or if the user simply wants to check in on the system, a user interface allows them to do so. </a:t>
            </a:r>
            <a:endParaRPr lang="en-IN" altLang="en-US" sz="2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3979372" y="5875077"/>
            <a:ext cx="2743200" cy="365125"/>
          </a:xfrm>
        </p:spPr>
        <p:txBody>
          <a:bodyPr/>
          <a:lstStyle/>
          <a:p>
            <a:pPr algn="ctr"/>
            <a:r>
              <a:rPr lang="en-IN" altLang="en-US" dirty="0"/>
              <a:t>2</a:t>
            </a:r>
          </a:p>
        </p:txBody>
      </p:sp>
      <p:pic>
        <p:nvPicPr>
          <p:cNvPr id="10242" name="Picture 2" descr="Image result for how do iot work gif">
            <a:extLst>
              <a:ext uri="{FF2B5EF4-FFF2-40B4-BE49-F238E27FC236}">
                <a16:creationId xmlns:a16="http://schemas.microsoft.com/office/drawing/2014/main" id="{B58CDD36-05AF-45A7-B209-C085823800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43979" y="2025197"/>
            <a:ext cx="4881981" cy="27020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D14A3A-0EA9-401D-A252-BAC9FAE90C1C}"/>
              </a:ext>
            </a:extLst>
          </p:cNvPr>
          <p:cNvSpPr>
            <a:spLocks noGrp="1"/>
          </p:cNvSpPr>
          <p:nvPr>
            <p:ph type="title"/>
          </p:nvPr>
        </p:nvSpPr>
        <p:spPr>
          <a:xfrm>
            <a:off x="144793" y="186655"/>
            <a:ext cx="10515600" cy="665326"/>
          </a:xfrm>
        </p:spPr>
        <p:txBody>
          <a:bodyPr>
            <a:normAutofit/>
          </a:bodyPr>
          <a:lstStyle/>
          <a:p>
            <a:pPr algn="l"/>
            <a:r>
              <a:rPr lang="en-I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APPLICATIONS OF IoT</a:t>
            </a:r>
          </a:p>
        </p:txBody>
      </p:sp>
      <p:sp>
        <p:nvSpPr>
          <p:cNvPr id="3" name="Slide Number Placeholder 2"/>
          <p:cNvSpPr>
            <a:spLocks noGrp="1"/>
          </p:cNvSpPr>
          <p:nvPr>
            <p:ph type="sldNum" sz="quarter" idx="12"/>
          </p:nvPr>
        </p:nvSpPr>
        <p:spPr>
          <a:xfrm>
            <a:off x="4125884" y="6339725"/>
            <a:ext cx="2743200" cy="365125"/>
          </a:xfrm>
        </p:spPr>
        <p:txBody>
          <a:bodyPr/>
          <a:lstStyle/>
          <a:p>
            <a:pPr algn="ctr"/>
            <a:r>
              <a:rPr lang="en-US" dirty="0"/>
              <a:t>6</a:t>
            </a:r>
          </a:p>
        </p:txBody>
      </p:sp>
      <p:sp>
        <p:nvSpPr>
          <p:cNvPr id="9" name="TextBox 8">
            <a:extLst>
              <a:ext uri="{FF2B5EF4-FFF2-40B4-BE49-F238E27FC236}">
                <a16:creationId xmlns:a16="http://schemas.microsoft.com/office/drawing/2014/main" id="{65263DED-DEDA-4DA7-814A-281D12980373}"/>
              </a:ext>
            </a:extLst>
          </p:cNvPr>
          <p:cNvSpPr txBox="1"/>
          <p:nvPr/>
        </p:nvSpPr>
        <p:spPr>
          <a:xfrm>
            <a:off x="239684" y="898641"/>
            <a:ext cx="5954082" cy="344709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are many applications of IoT here we will discuss some of the applications:</a:t>
            </a:r>
          </a:p>
          <a:p>
            <a:endParaRPr lang="en-US" sz="2000" b="1" dirty="0">
              <a:latin typeface="Arial" panose="020B0604020202020204" pitchFamily="34" charset="0"/>
              <a:cs typeface="Arial" panose="020B0604020202020204" pitchFamily="34" charset="0"/>
            </a:endParaRPr>
          </a:p>
          <a:p>
            <a:pPr marL="457200" indent="-457200">
              <a:buAutoNum type="arabicPeriod"/>
            </a:pPr>
            <a:r>
              <a:rPr lang="en-US" sz="2000" b="1" dirty="0">
                <a:latin typeface="Arial" panose="020B0604020202020204" pitchFamily="34" charset="0"/>
                <a:cs typeface="Arial" panose="020B0604020202020204" pitchFamily="34" charset="0"/>
              </a:rPr>
              <a:t>Wearables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Wearable technology is a hallmark of IoT applications and probably is one of the earliest industries to have deployed the IoT at its service. We happen to see Fit Bits, heart rate monitors and smartwatches everywhere these days.</a:t>
            </a:r>
          </a:p>
          <a:p>
            <a:endParaRPr lang="en-IN" dirty="0"/>
          </a:p>
        </p:txBody>
      </p:sp>
      <p:pic>
        <p:nvPicPr>
          <p:cNvPr id="2052" name="Picture 4" descr="Image result for iot wearables">
            <a:extLst>
              <a:ext uri="{FF2B5EF4-FFF2-40B4-BE49-F238E27FC236}">
                <a16:creationId xmlns:a16="http://schemas.microsoft.com/office/drawing/2014/main" id="{83CDCB44-38C4-47C4-8479-AC9141015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0362" y="984504"/>
            <a:ext cx="4093652" cy="4484643"/>
          </a:xfrm>
          <a:prstGeom prst="rect">
            <a:avLst/>
          </a:prstGeom>
          <a:no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2D2BC2-32ED-4315-AF45-840D5693E91C}"/>
              </a:ext>
            </a:extLst>
          </p:cNvPr>
          <p:cNvSpPr>
            <a:spLocks noGrp="1"/>
          </p:cNvSpPr>
          <p:nvPr>
            <p:ph type="sldNum" sz="quarter" idx="12"/>
          </p:nvPr>
        </p:nvSpPr>
        <p:spPr>
          <a:xfrm>
            <a:off x="3959786" y="6157115"/>
            <a:ext cx="2743200" cy="365125"/>
          </a:xfrm>
        </p:spPr>
        <p:txBody>
          <a:bodyPr/>
          <a:lstStyle/>
          <a:p>
            <a:pPr algn="ctr"/>
            <a:r>
              <a:rPr lang="en-US" dirty="0"/>
              <a:t>7</a:t>
            </a:r>
          </a:p>
        </p:txBody>
      </p:sp>
      <p:sp>
        <p:nvSpPr>
          <p:cNvPr id="4" name="TextBox 3">
            <a:extLst>
              <a:ext uri="{FF2B5EF4-FFF2-40B4-BE49-F238E27FC236}">
                <a16:creationId xmlns:a16="http://schemas.microsoft.com/office/drawing/2014/main" id="{874C51DF-8AFA-48D1-B950-552958FFE96B}"/>
              </a:ext>
            </a:extLst>
          </p:cNvPr>
          <p:cNvSpPr txBox="1"/>
          <p:nvPr/>
        </p:nvSpPr>
        <p:spPr>
          <a:xfrm>
            <a:off x="672670" y="335760"/>
            <a:ext cx="10940210" cy="163121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 Smart Home Applications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When we talk about IoT Applications, Smart Homes are probably the first thing that we think of. The best example I can think of here is </a:t>
            </a:r>
            <a:r>
              <a:rPr lang="en-US" sz="2000" i="1" dirty="0">
                <a:latin typeface="Arial" panose="020B0604020202020204" pitchFamily="34" charset="0"/>
                <a:cs typeface="Arial" panose="020B0604020202020204" pitchFamily="34" charset="0"/>
              </a:rPr>
              <a:t>Jarvis</a:t>
            </a:r>
            <a:r>
              <a:rPr lang="en-US" sz="2000" dirty="0">
                <a:latin typeface="Arial" panose="020B0604020202020204" pitchFamily="34" charset="0"/>
                <a:cs typeface="Arial" panose="020B0604020202020204" pitchFamily="34" charset="0"/>
              </a:rPr>
              <a:t>, the AI home automation employed by Mark Zuckerberg. </a:t>
            </a:r>
            <a:endParaRPr lang="en-IN" dirty="0"/>
          </a:p>
        </p:txBody>
      </p:sp>
      <p:pic>
        <p:nvPicPr>
          <p:cNvPr id="3076" name="Picture 4" descr="Image result for alexa,google home and airpod">
            <a:extLst>
              <a:ext uri="{FF2B5EF4-FFF2-40B4-BE49-F238E27FC236}">
                <a16:creationId xmlns:a16="http://schemas.microsoft.com/office/drawing/2014/main" id="{8F26C2D5-F375-456A-9FD1-A2AF8BC7A8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5518" y="2443942"/>
            <a:ext cx="4995034" cy="2805545"/>
          </a:xfrm>
          <a:prstGeom prst="rect">
            <a:avLst/>
          </a:prstGeom>
          <a:solidFill>
            <a:schemeClr val="tx1"/>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393025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81987E-FDBB-4250-9F88-1D98F3C92D14}"/>
              </a:ext>
            </a:extLst>
          </p:cNvPr>
          <p:cNvSpPr>
            <a:spLocks noGrp="1"/>
          </p:cNvSpPr>
          <p:nvPr>
            <p:ph type="sldNum" sz="quarter" idx="12"/>
          </p:nvPr>
        </p:nvSpPr>
        <p:spPr>
          <a:xfrm>
            <a:off x="4724400" y="5990590"/>
            <a:ext cx="2743200" cy="365125"/>
          </a:xfrm>
        </p:spPr>
        <p:txBody>
          <a:bodyPr/>
          <a:lstStyle/>
          <a:p>
            <a:pPr algn="ctr"/>
            <a:r>
              <a:rPr lang="en-US" dirty="0"/>
              <a:t>8</a:t>
            </a:r>
          </a:p>
        </p:txBody>
      </p:sp>
      <p:sp>
        <p:nvSpPr>
          <p:cNvPr id="3" name="TextBox 2">
            <a:extLst>
              <a:ext uri="{FF2B5EF4-FFF2-40B4-BE49-F238E27FC236}">
                <a16:creationId xmlns:a16="http://schemas.microsoft.com/office/drawing/2014/main" id="{E975B1DF-5F8B-41DE-8CA8-F1B5CB9AE86F}"/>
              </a:ext>
            </a:extLst>
          </p:cNvPr>
          <p:cNvSpPr txBox="1"/>
          <p:nvPr/>
        </p:nvSpPr>
        <p:spPr>
          <a:xfrm>
            <a:off x="232756" y="1296789"/>
            <a:ext cx="6059979" cy="433965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3. Connected Cars</a:t>
            </a:r>
          </a:p>
          <a:p>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 connected car is a vehicle which is able to optimize it’s own operation, maintenance as well as comfort of passengers using onboard sensors and internet connectivity.</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Most large auto makers as well as some brave startups are working on connected car solutions. Major brands like Tesla, BMW, Apple, Google are working on bringing the next revolution in automobiles.</a:t>
            </a:r>
          </a:p>
          <a:p>
            <a:endParaRPr lang="en-US" dirty="0"/>
          </a:p>
          <a:p>
            <a:endParaRPr lang="en-IN" dirty="0"/>
          </a:p>
        </p:txBody>
      </p:sp>
      <p:pic>
        <p:nvPicPr>
          <p:cNvPr id="14338" name="Picture 2" descr="Image result for connected cars  gif">
            <a:extLst>
              <a:ext uri="{FF2B5EF4-FFF2-40B4-BE49-F238E27FC236}">
                <a16:creationId xmlns:a16="http://schemas.microsoft.com/office/drawing/2014/main" id="{808AEB7F-1223-416E-909C-DDBD47997C5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92735" y="1879078"/>
            <a:ext cx="5636224" cy="317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2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30A71-5DF5-4BEA-9FEB-E8195BAE0F53}"/>
              </a:ext>
            </a:extLst>
          </p:cNvPr>
          <p:cNvSpPr>
            <a:spLocks noGrp="1"/>
          </p:cNvSpPr>
          <p:nvPr>
            <p:ph type="sldNum" sz="quarter" idx="12"/>
          </p:nvPr>
        </p:nvSpPr>
        <p:spPr>
          <a:xfrm>
            <a:off x="3980411" y="5915775"/>
            <a:ext cx="2743200" cy="365125"/>
          </a:xfrm>
        </p:spPr>
        <p:txBody>
          <a:bodyPr/>
          <a:lstStyle/>
          <a:p>
            <a:pPr algn="ctr"/>
            <a:r>
              <a:rPr lang="en-US" dirty="0"/>
              <a:t>11</a:t>
            </a:r>
          </a:p>
        </p:txBody>
      </p:sp>
      <p:sp>
        <p:nvSpPr>
          <p:cNvPr id="6" name="TextBox 5">
            <a:extLst>
              <a:ext uri="{FF2B5EF4-FFF2-40B4-BE49-F238E27FC236}">
                <a16:creationId xmlns:a16="http://schemas.microsoft.com/office/drawing/2014/main" id="{CE86E406-D779-4A7C-9CE5-C36FCE06D32D}"/>
              </a:ext>
            </a:extLst>
          </p:cNvPr>
          <p:cNvSpPr txBox="1"/>
          <p:nvPr/>
        </p:nvSpPr>
        <p:spPr>
          <a:xfrm>
            <a:off x="396156" y="1166842"/>
            <a:ext cx="6677975" cy="4524315"/>
          </a:xfrm>
          <a:prstGeom prst="rect">
            <a:avLst/>
          </a:prstGeom>
          <a:noFill/>
        </p:spPr>
        <p:txBody>
          <a:bodyPr wrap="square" rtlCol="0">
            <a:spAutoFit/>
          </a:bodyPr>
          <a:lstStyle/>
          <a:p>
            <a:r>
              <a:rPr lang="en-US" dirty="0"/>
              <a:t>Key benefits of IoT technology are as follows:</a:t>
            </a:r>
          </a:p>
          <a:p>
            <a:endParaRPr lang="en-US" dirty="0"/>
          </a:p>
          <a:p>
            <a:pPr marL="285750" indent="-285750">
              <a:buFont typeface="Wingdings" panose="05000000000000000000" pitchFamily="2" charset="2"/>
              <a:buChar char="Ø"/>
            </a:pPr>
            <a:r>
              <a:rPr lang="en-US" b="1" dirty="0"/>
              <a:t>Technical Optimization:</a:t>
            </a:r>
            <a:r>
              <a:rPr lang="en-US" dirty="0"/>
              <a:t> IoT technology helps a lot in improving technologies and making them better</a:t>
            </a:r>
          </a:p>
          <a:p>
            <a:endParaRPr lang="en-US" dirty="0"/>
          </a:p>
          <a:p>
            <a:pPr marL="285750" indent="-285750">
              <a:buFont typeface="Wingdings" panose="05000000000000000000" pitchFamily="2" charset="2"/>
              <a:buChar char="Ø"/>
            </a:pPr>
            <a:r>
              <a:rPr lang="en-US" b="1" dirty="0"/>
              <a:t>Improved Data Collection:</a:t>
            </a:r>
            <a:r>
              <a:rPr lang="en-US" dirty="0"/>
              <a:t> Traditional data collection has its limitations and its design for passive use. IoT facilitates immediate action on data.</a:t>
            </a:r>
          </a:p>
          <a:p>
            <a:endParaRPr lang="en-US" dirty="0"/>
          </a:p>
          <a:p>
            <a:pPr marL="285750" indent="-285750">
              <a:buFont typeface="Wingdings" panose="05000000000000000000" pitchFamily="2" charset="2"/>
              <a:buChar char="Ø"/>
            </a:pPr>
            <a:r>
              <a:rPr lang="en-US" b="1" dirty="0"/>
              <a:t>Reduced Waste:</a:t>
            </a:r>
            <a:r>
              <a:rPr lang="en-US" dirty="0"/>
              <a:t> IoT offers real-time information leading to effective decision making &amp; management of resources.</a:t>
            </a:r>
          </a:p>
          <a:p>
            <a:endParaRPr lang="en-US" dirty="0"/>
          </a:p>
          <a:p>
            <a:pPr marL="285750" indent="-285750">
              <a:buFont typeface="Wingdings" panose="05000000000000000000" pitchFamily="2" charset="2"/>
              <a:buChar char="Ø"/>
            </a:pPr>
            <a:r>
              <a:rPr lang="en-US" b="1" dirty="0"/>
              <a:t>Improved Customer Engagement:</a:t>
            </a:r>
            <a:r>
              <a:rPr lang="en-US" dirty="0"/>
              <a:t> IoT allows you to improve customer experience by detecting problems and improving the process.</a:t>
            </a:r>
          </a:p>
          <a:p>
            <a:endParaRPr lang="en-IN" dirty="0"/>
          </a:p>
        </p:txBody>
      </p:sp>
      <p:sp>
        <p:nvSpPr>
          <p:cNvPr id="7" name="TextBox 6">
            <a:extLst>
              <a:ext uri="{FF2B5EF4-FFF2-40B4-BE49-F238E27FC236}">
                <a16:creationId xmlns:a16="http://schemas.microsoft.com/office/drawing/2014/main" id="{8FE2FD16-5E88-4D69-A88D-F8185C2D0D44}"/>
              </a:ext>
            </a:extLst>
          </p:cNvPr>
          <p:cNvSpPr txBox="1"/>
          <p:nvPr/>
        </p:nvSpPr>
        <p:spPr>
          <a:xfrm>
            <a:off x="396156" y="349135"/>
            <a:ext cx="3880742" cy="523220"/>
          </a:xfrm>
          <a:prstGeom prst="rect">
            <a:avLst/>
          </a:prstGeom>
          <a:noFill/>
        </p:spPr>
        <p:txBody>
          <a:bodyPr wrap="none" rtlCol="0">
            <a:spAutoFit/>
          </a:bodyPr>
          <a:lstStyle/>
          <a:p>
            <a:r>
              <a:rPr lang="en-IN" sz="2800" b="1" dirty="0">
                <a:solidFill>
                  <a:schemeClr val="bg1"/>
                </a:solidFill>
                <a:latin typeface="Arial" panose="020B0604020202020204" pitchFamily="34" charset="0"/>
                <a:cs typeface="Arial" panose="020B0604020202020204" pitchFamily="34" charset="0"/>
              </a:rPr>
              <a:t>ADVANTAGES OF IoT</a:t>
            </a:r>
          </a:p>
        </p:txBody>
      </p:sp>
      <p:pic>
        <p:nvPicPr>
          <p:cNvPr id="16386" name="Picture 2" descr="Image result for advantages of iot gif">
            <a:extLst>
              <a:ext uri="{FF2B5EF4-FFF2-40B4-BE49-F238E27FC236}">
                <a16:creationId xmlns:a16="http://schemas.microsoft.com/office/drawing/2014/main" id="{B127063A-7224-4E6C-BFAC-6D435C767CA4}"/>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658" y="1512916"/>
            <a:ext cx="5201217" cy="346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703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6CF389-0EB7-4369-AE66-E9ADA98ACA14}"/>
              </a:ext>
            </a:extLst>
          </p:cNvPr>
          <p:cNvSpPr>
            <a:spLocks noGrp="1"/>
          </p:cNvSpPr>
          <p:nvPr>
            <p:ph type="sldNum" sz="quarter" idx="12"/>
          </p:nvPr>
        </p:nvSpPr>
        <p:spPr>
          <a:xfrm>
            <a:off x="3972098" y="5872580"/>
            <a:ext cx="2743200" cy="365125"/>
          </a:xfrm>
        </p:spPr>
        <p:txBody>
          <a:bodyPr/>
          <a:lstStyle/>
          <a:p>
            <a:pPr algn="ctr"/>
            <a:r>
              <a:rPr lang="en-US" dirty="0"/>
              <a:t>12</a:t>
            </a:r>
          </a:p>
        </p:txBody>
      </p:sp>
      <p:sp>
        <p:nvSpPr>
          <p:cNvPr id="3" name="TextBox 2">
            <a:extLst>
              <a:ext uri="{FF2B5EF4-FFF2-40B4-BE49-F238E27FC236}">
                <a16:creationId xmlns:a16="http://schemas.microsoft.com/office/drawing/2014/main" id="{00516113-B79B-4966-9C68-9FED4D8728DD}"/>
              </a:ext>
            </a:extLst>
          </p:cNvPr>
          <p:cNvSpPr txBox="1"/>
          <p:nvPr/>
        </p:nvSpPr>
        <p:spPr>
          <a:xfrm>
            <a:off x="390698" y="1166842"/>
            <a:ext cx="7971905" cy="4801314"/>
          </a:xfrm>
          <a:prstGeom prst="rect">
            <a:avLst/>
          </a:prstGeom>
          <a:noFill/>
        </p:spPr>
        <p:txBody>
          <a:bodyPr wrap="square" rtlCol="0">
            <a:spAutoFit/>
          </a:bodyPr>
          <a:lstStyle/>
          <a:p>
            <a:r>
              <a:rPr lang="en-US" dirty="0"/>
              <a:t>Now, let's see some of the disadvantages of IoT in this Internet of Things tutorial:</a:t>
            </a:r>
          </a:p>
          <a:p>
            <a:endParaRPr lang="en-US" dirty="0"/>
          </a:p>
          <a:p>
            <a:pPr marL="285750" indent="-285750">
              <a:buFont typeface="Wingdings" panose="05000000000000000000" pitchFamily="2" charset="2"/>
              <a:buChar char="Ø"/>
            </a:pPr>
            <a:r>
              <a:rPr lang="en-US" b="1" dirty="0"/>
              <a:t>Security: </a:t>
            </a:r>
            <a:r>
              <a:rPr lang="en-US" dirty="0"/>
              <a:t>IoT technology creates an ecosystem of connected devices. However, during this process, the system may offer little authentication control despite sufficient security measures.</a:t>
            </a:r>
          </a:p>
          <a:p>
            <a:endParaRPr lang="en-US" dirty="0"/>
          </a:p>
          <a:p>
            <a:pPr marL="285750" indent="-285750">
              <a:buFont typeface="Wingdings" panose="05000000000000000000" pitchFamily="2" charset="2"/>
              <a:buChar char="Ø"/>
            </a:pPr>
            <a:r>
              <a:rPr lang="en-US" b="1" dirty="0"/>
              <a:t>Privacy:</a:t>
            </a:r>
            <a:r>
              <a:rPr lang="en-US" dirty="0"/>
              <a:t> The use of IoT, exposes a substantial amount of personal data, in extreme detail, without the user's active participation. This creates lots of privacy issues.</a:t>
            </a:r>
          </a:p>
          <a:p>
            <a:endParaRPr lang="en-US" dirty="0"/>
          </a:p>
          <a:p>
            <a:pPr marL="285750" indent="-285750">
              <a:buFont typeface="Wingdings" panose="05000000000000000000" pitchFamily="2" charset="2"/>
              <a:buChar char="Ø"/>
            </a:pPr>
            <a:r>
              <a:rPr lang="en-US" b="1" dirty="0"/>
              <a:t>Complexity:</a:t>
            </a:r>
            <a:r>
              <a:rPr lang="en-US" dirty="0"/>
              <a:t> The design of the IoT system is also quite complicated. Moreover, it's deployment and maintenance also not very easy.</a:t>
            </a:r>
          </a:p>
          <a:p>
            <a:endParaRPr lang="en-US" dirty="0"/>
          </a:p>
          <a:p>
            <a:pPr marL="285750" indent="-285750">
              <a:buFont typeface="Wingdings" panose="05000000000000000000" pitchFamily="2" charset="2"/>
              <a:buChar char="Ø"/>
            </a:pPr>
            <a:r>
              <a:rPr lang="en-US" b="1" dirty="0"/>
              <a:t>Compliance:</a:t>
            </a:r>
            <a:r>
              <a:rPr lang="en-US" dirty="0"/>
              <a:t> IoT has its own set of rules and regulations. However, because of its complexity, the task of compliance is quite challenging.</a:t>
            </a:r>
          </a:p>
          <a:p>
            <a:endParaRPr lang="en-IN" dirty="0"/>
          </a:p>
        </p:txBody>
      </p:sp>
      <p:sp>
        <p:nvSpPr>
          <p:cNvPr id="4" name="TextBox 3">
            <a:extLst>
              <a:ext uri="{FF2B5EF4-FFF2-40B4-BE49-F238E27FC236}">
                <a16:creationId xmlns:a16="http://schemas.microsoft.com/office/drawing/2014/main" id="{D257D0DC-CE04-45A2-865B-3F050C09209C}"/>
              </a:ext>
            </a:extLst>
          </p:cNvPr>
          <p:cNvSpPr txBox="1"/>
          <p:nvPr/>
        </p:nvSpPr>
        <p:spPr>
          <a:xfrm>
            <a:off x="548639" y="374073"/>
            <a:ext cx="5311833" cy="523220"/>
          </a:xfrm>
          <a:prstGeom prst="rect">
            <a:avLst/>
          </a:prstGeom>
          <a:noFill/>
        </p:spPr>
        <p:txBody>
          <a:bodyPr wrap="square" rtlCol="0">
            <a:spAutoFit/>
          </a:bodyPr>
          <a:lstStyle/>
          <a:p>
            <a:r>
              <a:rPr lang="en-IN" sz="2800" b="1" dirty="0">
                <a:solidFill>
                  <a:schemeClr val="bg1"/>
                </a:solidFill>
                <a:latin typeface="Arial" panose="020B0604020202020204" pitchFamily="34" charset="0"/>
                <a:cs typeface="Arial" panose="020B0604020202020204" pitchFamily="34" charset="0"/>
              </a:rPr>
              <a:t>DISADVANTAGES OF IoT</a:t>
            </a:r>
          </a:p>
        </p:txBody>
      </p:sp>
      <p:pic>
        <p:nvPicPr>
          <p:cNvPr id="3074" name="Picture 2" descr="Image result for diadvantages of iot">
            <a:extLst>
              <a:ext uri="{FF2B5EF4-FFF2-40B4-BE49-F238E27FC236}">
                <a16:creationId xmlns:a16="http://schemas.microsoft.com/office/drawing/2014/main" id="{B32118F4-7E61-4BC4-9FF5-F64071A66B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93" t="13940" r="2844" b="6638"/>
          <a:stretch/>
        </p:blipFill>
        <p:spPr bwMode="auto">
          <a:xfrm>
            <a:off x="8156512" y="2597726"/>
            <a:ext cx="3896943" cy="2324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144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IOT presentation</Template>
  <TotalTime>784</TotalTime>
  <Words>639</Words>
  <Application>Microsoft Office PowerPoint</Application>
  <PresentationFormat>Widescreen</PresentationFormat>
  <Paragraphs>135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Wingdings</vt:lpstr>
      <vt:lpstr>Office Theme</vt:lpstr>
      <vt:lpstr>      THE INTERNET  OF  THINGS</vt:lpstr>
      <vt:lpstr>PowerPoint Presentation</vt:lpstr>
      <vt:lpstr>    WHAT IS INTERNET OF THINGS ?</vt:lpstr>
      <vt:lpstr>    HOW IoT WORKS ?</vt:lpstr>
      <vt:lpstr>                                    APPLICATIONS OF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OF         THINGS (IoT).</dc:title>
  <dc:creator>Alvin varghese</dc:creator>
  <cp:lastModifiedBy>Alvin varghese</cp:lastModifiedBy>
  <cp:revision>52</cp:revision>
  <dcterms:created xsi:type="dcterms:W3CDTF">2021-02-10T13:23:36Z</dcterms:created>
  <dcterms:modified xsi:type="dcterms:W3CDTF">2021-05-28T09:48:30Z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